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69" r:id="rId4"/>
    <p:sldId id="271" r:id="rId5"/>
    <p:sldId id="270" r:id="rId6"/>
    <p:sldId id="272" r:id="rId7"/>
    <p:sldId id="273" r:id="rId8"/>
    <p:sldId id="274" r:id="rId9"/>
    <p:sldId id="275" r:id="rId10"/>
    <p:sldId id="276" r:id="rId11"/>
    <p:sldId id="259" r:id="rId12"/>
    <p:sldId id="268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90"/>
  </p:normalViewPr>
  <p:slideViewPr>
    <p:cSldViewPr snapToGrid="0" snapToObjects="1">
      <p:cViewPr>
        <p:scale>
          <a:sx n="98" d="100"/>
          <a:sy n="98" d="100"/>
        </p:scale>
        <p:origin x="57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dmila Ferreira Costa" userId="486d09372b7d050a" providerId="LiveId" clId="{3399F588-51B7-4F95-90C3-ECDDD8E0E412}"/>
    <pc:docChg chg="custSel addSld modSld">
      <pc:chgData name="Ludmila Ferreira Costa" userId="486d09372b7d050a" providerId="LiveId" clId="{3399F588-51B7-4F95-90C3-ECDDD8E0E412}" dt="2019-04-23T01:21:47.352" v="1093" actId="20577"/>
      <pc:docMkLst>
        <pc:docMk/>
      </pc:docMkLst>
      <pc:sldChg chg="addSp delSp modSp">
        <pc:chgData name="Ludmila Ferreira Costa" userId="486d09372b7d050a" providerId="LiveId" clId="{3399F588-51B7-4F95-90C3-ECDDD8E0E412}" dt="2019-04-23T01:07:43.365" v="102" actId="478"/>
        <pc:sldMkLst>
          <pc:docMk/>
          <pc:sldMk cId="1864744866" sldId="264"/>
        </pc:sldMkLst>
        <pc:spChg chg="mod">
          <ac:chgData name="Ludmila Ferreira Costa" userId="486d09372b7d050a" providerId="LiveId" clId="{3399F588-51B7-4F95-90C3-ECDDD8E0E412}" dt="2019-04-23T01:05:29.140" v="28" actId="20577"/>
          <ac:spMkLst>
            <pc:docMk/>
            <pc:sldMk cId="1864744866" sldId="264"/>
            <ac:spMk id="2" creationId="{E939683E-76B4-734E-955D-D7635B1D821E}"/>
          </ac:spMkLst>
        </pc:spChg>
        <pc:spChg chg="add del mod">
          <ac:chgData name="Ludmila Ferreira Costa" userId="486d09372b7d050a" providerId="LiveId" clId="{3399F588-51B7-4F95-90C3-ECDDD8E0E412}" dt="2019-04-23T01:07:43.365" v="102" actId="478"/>
          <ac:spMkLst>
            <pc:docMk/>
            <pc:sldMk cId="1864744866" sldId="264"/>
            <ac:spMk id="4" creationId="{AB102C32-AC3E-4CAD-95CA-F4CC893DDF7F}"/>
          </ac:spMkLst>
        </pc:spChg>
      </pc:sldChg>
      <pc:sldChg chg="addSp delSp modSp add">
        <pc:chgData name="Ludmila Ferreira Costa" userId="486d09372b7d050a" providerId="LiveId" clId="{3399F588-51B7-4F95-90C3-ECDDD8E0E412}" dt="2019-04-23T01:21:47.352" v="1093" actId="20577"/>
        <pc:sldMkLst>
          <pc:docMk/>
          <pc:sldMk cId="3062487152" sldId="266"/>
        </pc:sldMkLst>
        <pc:spChg chg="del mod">
          <ac:chgData name="Ludmila Ferreira Costa" userId="486d09372b7d050a" providerId="LiveId" clId="{3399F588-51B7-4F95-90C3-ECDDD8E0E412}" dt="2019-04-23T01:06:16.247" v="49" actId="478"/>
          <ac:spMkLst>
            <pc:docMk/>
            <pc:sldMk cId="3062487152" sldId="266"/>
            <ac:spMk id="2" creationId="{2D8E41B2-8CD4-490F-A727-4E386473B3CE}"/>
          </ac:spMkLst>
        </pc:spChg>
        <pc:spChg chg="del">
          <ac:chgData name="Ludmila Ferreira Costa" userId="486d09372b7d050a" providerId="LiveId" clId="{3399F588-51B7-4F95-90C3-ECDDD8E0E412}" dt="2019-04-23T01:06:12.887" v="48" actId="478"/>
          <ac:spMkLst>
            <pc:docMk/>
            <pc:sldMk cId="3062487152" sldId="266"/>
            <ac:spMk id="3" creationId="{0DF85E8F-3BE9-4500-93BA-8A6A20433C54}"/>
          </ac:spMkLst>
        </pc:spChg>
        <pc:spChg chg="add mod">
          <ac:chgData name="Ludmila Ferreira Costa" userId="486d09372b7d050a" providerId="LiveId" clId="{3399F588-51B7-4F95-90C3-ECDDD8E0E412}" dt="2019-04-23T01:21:47.352" v="1093" actId="20577"/>
          <ac:spMkLst>
            <pc:docMk/>
            <pc:sldMk cId="3062487152" sldId="266"/>
            <ac:spMk id="4" creationId="{5D673EDE-551B-493E-96AF-5FF6755E84FA}"/>
          </ac:spMkLst>
        </pc:spChg>
      </pc:sldChg>
      <pc:sldChg chg="add">
        <pc:chgData name="Ludmila Ferreira Costa" userId="486d09372b7d050a" providerId="LiveId" clId="{3399F588-51B7-4F95-90C3-ECDDD8E0E412}" dt="2019-04-23T01:07:36.240" v="101"/>
        <pc:sldMkLst>
          <pc:docMk/>
          <pc:sldMk cId="1243221034" sldId="267"/>
        </pc:sldMkLst>
      </pc:sldChg>
    </pc:docChg>
  </pc:docChgLst>
</pc:chgInfo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4F23DE-8AB8-4D1F-BA4A-F3956C079829}" type="datetimeFigureOut">
              <a:rPr lang="pt-BR" smtClean="0"/>
              <a:t>17/05/2019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39AD9A-0F7C-4811-B66A-0306918F0F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9715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0CED2B-A79C-B245-A654-FFCD67315C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5487805-78A2-7148-956B-23A300BD0C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6780A5E-F4DE-B241-B308-A8A6D25FF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D4B9E-6A26-604C-99E1-C7008FF78A77}" type="datetimeFigureOut">
              <a:rPr lang="pt-BR" smtClean="0"/>
              <a:t>17/05/2019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24C074-F8F9-BF49-B45E-8321028A6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21DD5A4-1A88-3A4F-B8CC-54F6DD053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2168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26C17B-C942-AB4A-A107-416F3EF99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F964A6A-F105-6B44-BC47-6A971B25E9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36764AC-4DBD-C941-9928-782DEBB00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D4B9E-6A26-604C-99E1-C7008FF78A77}" type="datetimeFigureOut">
              <a:rPr lang="pt-BR" smtClean="0"/>
              <a:t>17/05/2019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6BE2848-2CF0-084D-B612-684839952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53EB3C-B4B8-AA43-9CB3-D4E37369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4764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6A40558-5CF7-7E49-869F-6AE32E9B03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A23E1BA-A781-0247-87DE-E48D8DF9B1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2A4BB9-26E5-7949-AB02-96F083331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D4B9E-6A26-604C-99E1-C7008FF78A77}" type="datetimeFigureOut">
              <a:rPr lang="pt-BR" smtClean="0"/>
              <a:t>17/05/2019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866CEA4-BE19-7C42-9953-015C7C014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9D5E596-509A-984C-878E-0436650EE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6137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CDC67F-820A-0A44-BA4A-DF8B97C9F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8D269C-FFF0-C74F-BEE7-837F35BA3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F458DC9-C193-6E42-BC19-4D5CA9CE1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D4B9E-6A26-604C-99E1-C7008FF78A77}" type="datetimeFigureOut">
              <a:rPr lang="pt-BR" smtClean="0"/>
              <a:t>17/05/2019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3EF4FC2-CA19-CC4F-9665-B488E3D91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D08AF9-5BD9-1843-9639-360A318E0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1636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A9F877-4835-0947-B390-2E6EB227F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BD9617D-4E82-1A40-A71D-1D8DCB6091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314634D-D987-F84B-974F-0AF3797C5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D4B9E-6A26-604C-99E1-C7008FF78A77}" type="datetimeFigureOut">
              <a:rPr lang="pt-BR" smtClean="0"/>
              <a:t>17/05/2019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A07DE58-9AE0-C64C-BC36-3022D6BBE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8710394-781C-E44D-827E-AF8A86D17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3519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0BEB1F-C385-7443-8717-7A902B453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116A6C1-5C90-D145-977F-68A2475D66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B336D3C-7566-BA41-B831-978E3E9D49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0D2EA64-9A0A-C24E-9E47-A430CA1B9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D4B9E-6A26-604C-99E1-C7008FF78A77}" type="datetimeFigureOut">
              <a:rPr lang="pt-BR" smtClean="0"/>
              <a:t>17/05/2019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EC0D66B-20D8-AE44-93F0-7688EB8CD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90A177D-9946-974B-9D38-8210DC113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4889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84827E-027D-B346-8708-2C19F7454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41366ED-DF08-B141-BE9D-C258D5D72E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9BE21FF-FB8B-CD42-B3DA-73EF17F205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EA0B336-03FB-234C-A3B7-1AEFEDCF67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2ACE66D-8D01-2D4A-8B9E-F97A3332B8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C92E166-628F-4A4B-9E41-B61408147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D4B9E-6A26-604C-99E1-C7008FF78A77}" type="datetimeFigureOut">
              <a:rPr lang="pt-BR" smtClean="0"/>
              <a:t>17/05/2019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49F96D4-A8A8-5048-83F8-1C4521B34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82E3DC5-CCC3-1947-986C-3DBA4135A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7864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4757DF-5A55-2741-9811-20C34DD65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23835C5-A888-A44B-855F-07788DB59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D4B9E-6A26-604C-99E1-C7008FF78A77}" type="datetimeFigureOut">
              <a:rPr lang="pt-BR" smtClean="0"/>
              <a:t>17/05/2019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625BCFC-1C21-0E46-AC20-BEE414FB6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BF1C537-8626-1049-9D6C-4B0BB9C58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6398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CF3EB20-C3F9-CC48-9968-2AE204478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D4B9E-6A26-604C-99E1-C7008FF78A77}" type="datetimeFigureOut">
              <a:rPr lang="pt-BR" smtClean="0"/>
              <a:t>17/05/2019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122E2B1-FE66-9648-AA49-A93800A21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F71B638-2AA8-5241-9113-2C887DED7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6785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138C09-A3B1-7B4F-A819-B02B2C2AD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44C78CA-CD7B-2349-A798-77D9E9FBF3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D208730-5A8C-F741-9D2A-15B899B316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CD7690C-EDC5-FC45-8F4C-FA528B6A9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D4B9E-6A26-604C-99E1-C7008FF78A77}" type="datetimeFigureOut">
              <a:rPr lang="pt-BR" smtClean="0"/>
              <a:t>17/05/2019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8E7141D-2BFF-9340-9F09-22DCAFBA5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BB4BFEE-B34A-F64D-8A60-832509F67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1719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D9D4E0-FC25-9B4D-B85C-3A29AFE37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EE47309-B7B5-8B45-B1CA-109499A30B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4A2D535-6139-4D40-9A7C-616DF8EF67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52D8075-898B-944A-8F3B-4B19384A1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D4B9E-6A26-604C-99E1-C7008FF78A77}" type="datetimeFigureOut">
              <a:rPr lang="pt-BR" smtClean="0"/>
              <a:t>17/05/2019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5FABB19-DFB0-6E4F-B0A1-4D7661BFD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F1E44AF-A66C-AD44-AAEF-21C195E5F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5099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3141E2D-87CC-1D4B-AEFF-807C02E49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0338D8A-1B9F-E649-BAC7-389A3FCD47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43CC58F-CE8D-534D-B60E-41B22EAB17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6D4B9E-6A26-604C-99E1-C7008FF78A77}" type="datetimeFigureOut">
              <a:rPr lang="pt-BR" smtClean="0"/>
              <a:t>17/05/2019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D681487-269B-EB43-85FF-265631FA94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44DCDE4-7612-A344-9C44-7A85331908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8493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643BE6C-86B7-4AB9-91E8-9B5DB45AC8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8" y="0"/>
            <a:ext cx="12188825" cy="4242816"/>
          </a:xfrm>
          <a:prstGeom prst="rect">
            <a:avLst/>
          </a:prstGeom>
          <a:solidFill>
            <a:srgbClr val="394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388CF8D-06D6-8347-B2EB-0D05DCE1A0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3026" y="713195"/>
            <a:ext cx="9605948" cy="2318665"/>
          </a:xfrm>
        </p:spPr>
        <p:txBody>
          <a:bodyPr>
            <a:normAutofit/>
          </a:bodyPr>
          <a:lstStyle/>
          <a:p>
            <a:r>
              <a:rPr lang="pt-BR" sz="5400" dirty="0">
                <a:solidFill>
                  <a:srgbClr val="FFFFFF"/>
                </a:solidFill>
              </a:rPr>
              <a:t>Sinais Fracos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412206A-C00C-AE43-9F45-45BE30DE4D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7240" y="3031860"/>
            <a:ext cx="8937522" cy="1059373"/>
          </a:xfrm>
        </p:spPr>
        <p:txBody>
          <a:bodyPr>
            <a:normAutofit/>
          </a:bodyPr>
          <a:lstStyle/>
          <a:p>
            <a:endParaRPr lang="pt-BR" sz="1700" dirty="0">
              <a:solidFill>
                <a:srgbClr val="FFFFFF"/>
              </a:solidFill>
            </a:endParaRPr>
          </a:p>
          <a:p>
            <a:r>
              <a:rPr lang="pt-BR" sz="1700" dirty="0">
                <a:solidFill>
                  <a:srgbClr val="FFFFFF"/>
                </a:solidFill>
              </a:rPr>
              <a:t>Aluno: Rodrigo Teixeira dos Santos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FF3B89F-62D5-644C-97FE-94A761F4F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9537" y="4998352"/>
            <a:ext cx="3472925" cy="70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783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00B87493-9052-F544-8104-495C87DF04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178269"/>
            <a:ext cx="12163753" cy="9214538"/>
          </a:xfr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22397084-C977-FE49-92A1-649B4FABE281}"/>
              </a:ext>
            </a:extLst>
          </p:cNvPr>
          <p:cNvSpPr/>
          <p:nvPr/>
        </p:nvSpPr>
        <p:spPr>
          <a:xfrm>
            <a:off x="9010918" y="0"/>
            <a:ext cx="3181082" cy="12878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Pesquisa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185 resultados;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Autores.</a:t>
            </a:r>
          </a:p>
        </p:txBody>
      </p:sp>
    </p:spTree>
    <p:extLst>
      <p:ext uri="{BB962C8B-B14F-4D97-AF65-F5344CB8AC3E}">
        <p14:creationId xmlns:p14="http://schemas.microsoft.com/office/powerpoint/2010/main" val="272558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64D0E1-512E-5C44-8485-0117B1079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Situação atual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24E464E-4DAD-4342-8A00-BCF5F4D31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Leitura do primeiro quartil (ou a regra de </a:t>
            </a:r>
            <a:r>
              <a:rPr lang="pt-BR" dirty="0" err="1"/>
              <a:t>paretto</a:t>
            </a:r>
            <a:r>
              <a:rPr lang="pt-BR" dirty="0"/>
              <a:t> )dos artigos mais citados (</a:t>
            </a:r>
            <a:r>
              <a:rPr lang="pt-BR" dirty="0" err="1"/>
              <a:t>scopus</a:t>
            </a:r>
            <a:r>
              <a:rPr lang="pt-BR" dirty="0"/>
              <a:t>);</a:t>
            </a:r>
          </a:p>
          <a:p>
            <a:r>
              <a:rPr lang="pt-BR" dirty="0"/>
              <a:t>Conteúdos:</a:t>
            </a:r>
          </a:p>
          <a:p>
            <a:pPr lvl="1"/>
            <a:r>
              <a:rPr lang="pt-BR" dirty="0"/>
              <a:t>Conceituação de sinais fracos;</a:t>
            </a:r>
          </a:p>
          <a:p>
            <a:pPr lvl="1"/>
            <a:r>
              <a:rPr lang="pt-BR" dirty="0"/>
              <a:t>Mecanismos de busca de sinais fracos;</a:t>
            </a:r>
          </a:p>
          <a:p>
            <a:pPr lvl="1"/>
            <a:r>
              <a:rPr lang="pt-BR" dirty="0"/>
              <a:t>Utilização de Data Science para encontrar ataques terroristas (</a:t>
            </a:r>
            <a:r>
              <a:rPr lang="pt-BR" dirty="0" err="1"/>
              <a:t>lone</a:t>
            </a:r>
            <a:r>
              <a:rPr lang="pt-BR" dirty="0"/>
              <a:t> </a:t>
            </a:r>
            <a:r>
              <a:rPr lang="pt-BR" dirty="0" err="1"/>
              <a:t>wolf</a:t>
            </a:r>
            <a:r>
              <a:rPr lang="pt-BR" dirty="0"/>
              <a:t> </a:t>
            </a:r>
            <a:r>
              <a:rPr lang="pt-BR" dirty="0" err="1"/>
              <a:t>terrorists</a:t>
            </a:r>
            <a:r>
              <a:rPr lang="pt-BR" dirty="0"/>
              <a:t>);</a:t>
            </a:r>
          </a:p>
          <a:p>
            <a:pPr lvl="1"/>
            <a:r>
              <a:rPr lang="pt-BR" dirty="0"/>
              <a:t>Busca de sinais fracos na área de educação;</a:t>
            </a:r>
          </a:p>
        </p:txBody>
      </p:sp>
    </p:spTree>
    <p:extLst>
      <p:ext uri="{BB962C8B-B14F-4D97-AF65-F5344CB8AC3E}">
        <p14:creationId xmlns:p14="http://schemas.microsoft.com/office/powerpoint/2010/main" val="3347544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5DBF067-EAF8-0B4A-A2F1-A0819C8C00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82580"/>
            <a:ext cx="10515600" cy="549438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pt-BR" sz="5000" dirty="0"/>
              <a:t>OBRIGADO</a:t>
            </a:r>
          </a:p>
        </p:txBody>
      </p:sp>
    </p:spTree>
    <p:extLst>
      <p:ext uri="{BB962C8B-B14F-4D97-AF65-F5344CB8AC3E}">
        <p14:creationId xmlns:p14="http://schemas.microsoft.com/office/powerpoint/2010/main" val="2783421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57AE4F6-11D0-194F-9B40-02A0F95749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anchor="ctr"/>
          <a:lstStyle/>
          <a:p>
            <a:pPr marL="0" indent="0" algn="ctr">
              <a:buNone/>
            </a:pPr>
            <a:r>
              <a:rPr lang="pt-BR" dirty="0"/>
              <a:t>Gestão do conhecimento</a:t>
            </a:r>
          </a:p>
          <a:p>
            <a:pPr marL="0" indent="0" algn="ctr">
              <a:buNone/>
            </a:pPr>
            <a:r>
              <a:rPr lang="pt-BR" dirty="0"/>
              <a:t>Análise </a:t>
            </a:r>
            <a:r>
              <a:rPr lang="pt-BR" dirty="0" err="1"/>
              <a:t>bibliométrica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55504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texto&#10;&#10;Descrição gerada automaticamente">
            <a:extLst>
              <a:ext uri="{FF2B5EF4-FFF2-40B4-BE49-F238E27FC236}">
                <a16:creationId xmlns:a16="http://schemas.microsoft.com/office/drawing/2014/main" id="{1B000962-31FE-3148-8B26-17ABAFE0C5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355" b="223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22397084-C977-FE49-92A1-649B4FABE281}"/>
              </a:ext>
            </a:extLst>
          </p:cNvPr>
          <p:cNvSpPr/>
          <p:nvPr/>
        </p:nvSpPr>
        <p:spPr>
          <a:xfrm>
            <a:off x="9010918" y="0"/>
            <a:ext cx="3181082" cy="12878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Pesquisa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7800 resultados;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Pesquisa em cima do termo “</a:t>
            </a:r>
            <a:r>
              <a:rPr lang="pt-BR" dirty="0" err="1"/>
              <a:t>Weak</a:t>
            </a:r>
            <a:r>
              <a:rPr lang="pt-BR" dirty="0"/>
              <a:t> </a:t>
            </a:r>
            <a:r>
              <a:rPr lang="pt-BR" dirty="0" err="1"/>
              <a:t>signals</a:t>
            </a:r>
            <a:r>
              <a:rPr lang="pt-BR" dirty="0"/>
              <a:t>”;</a:t>
            </a:r>
          </a:p>
        </p:txBody>
      </p:sp>
    </p:spTree>
    <p:extLst>
      <p:ext uri="{BB962C8B-B14F-4D97-AF65-F5344CB8AC3E}">
        <p14:creationId xmlns:p14="http://schemas.microsoft.com/office/powerpoint/2010/main" val="2624403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Espaço Reservado para Conteúdo 10" descr="Uma imagem contendo árvore&#10;&#10;Descrição gerada automaticamente">
            <a:extLst>
              <a:ext uri="{FF2B5EF4-FFF2-40B4-BE49-F238E27FC236}">
                <a16:creationId xmlns:a16="http://schemas.microsoft.com/office/drawing/2014/main" id="{5FD00379-5AE9-9B4E-AADF-4371B7CDEA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545025"/>
            <a:ext cx="12192000" cy="9235936"/>
          </a:xfr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22397084-C977-FE49-92A1-649B4FABE281}"/>
              </a:ext>
            </a:extLst>
          </p:cNvPr>
          <p:cNvSpPr/>
          <p:nvPr/>
        </p:nvSpPr>
        <p:spPr>
          <a:xfrm>
            <a:off x="9010918" y="0"/>
            <a:ext cx="3181082" cy="12878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Pesquisa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7800 resultados;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Avaliação dos resultados.</a:t>
            </a:r>
          </a:p>
        </p:txBody>
      </p:sp>
    </p:spTree>
    <p:extLst>
      <p:ext uri="{BB962C8B-B14F-4D97-AF65-F5344CB8AC3E}">
        <p14:creationId xmlns:p14="http://schemas.microsoft.com/office/powerpoint/2010/main" val="1859223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E114A1-6C09-AE43-9FEC-BB90D10D7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Análise </a:t>
            </a:r>
            <a:r>
              <a:rPr lang="pt-BR" dirty="0" err="1"/>
              <a:t>bibliométrica</a:t>
            </a:r>
            <a:r>
              <a:rPr lang="pt-BR" dirty="0"/>
              <a:t> - Avaliação</a:t>
            </a:r>
          </a:p>
        </p:txBody>
      </p:sp>
      <p:graphicFrame>
        <p:nvGraphicFramePr>
          <p:cNvPr id="7" name="Espaço Reservado para Conteúdo 6">
            <a:extLst>
              <a:ext uri="{FF2B5EF4-FFF2-40B4-BE49-F238E27FC236}">
                <a16:creationId xmlns:a16="http://schemas.microsoft.com/office/drawing/2014/main" id="{934F6B72-9731-3B46-898F-4BD6FE9EC17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2887645"/>
          <a:ext cx="10515600" cy="222729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2757">
                  <a:extLst>
                    <a:ext uri="{9D8B030D-6E8A-4147-A177-3AD203B41FA5}">
                      <a16:colId xmlns:a16="http://schemas.microsoft.com/office/drawing/2014/main" val="3220933934"/>
                    </a:ext>
                  </a:extLst>
                </a:gridCol>
                <a:gridCol w="5890706">
                  <a:extLst>
                    <a:ext uri="{9D8B030D-6E8A-4147-A177-3AD203B41FA5}">
                      <a16:colId xmlns:a16="http://schemas.microsoft.com/office/drawing/2014/main" val="3875337955"/>
                    </a:ext>
                  </a:extLst>
                </a:gridCol>
                <a:gridCol w="760965">
                  <a:extLst>
                    <a:ext uri="{9D8B030D-6E8A-4147-A177-3AD203B41FA5}">
                      <a16:colId xmlns:a16="http://schemas.microsoft.com/office/drawing/2014/main" val="1272796388"/>
                    </a:ext>
                  </a:extLst>
                </a:gridCol>
                <a:gridCol w="3221172">
                  <a:extLst>
                    <a:ext uri="{9D8B030D-6E8A-4147-A177-3AD203B41FA5}">
                      <a16:colId xmlns:a16="http://schemas.microsoft.com/office/drawing/2014/main" val="1425966997"/>
                    </a:ext>
                  </a:extLst>
                </a:gridCol>
              </a:tblGrid>
              <a:tr h="157685">
                <a:tc>
                  <a:txBody>
                    <a:bodyPr/>
                    <a:lstStyle/>
                    <a:p>
                      <a:pPr algn="l" fontAlgn="b"/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900" u="none" strike="noStrike">
                          <a:effectLst/>
                        </a:rPr>
                        <a:t>Pesquisa feita no dia 17 de abril de 2019 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900" u="none" strike="noStrike">
                          <a:effectLst/>
                        </a:rPr>
                        <a:t>Registros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extLst>
                  <a:ext uri="{0D108BD9-81ED-4DB2-BD59-A6C34878D82A}">
                    <a16:rowId xmlns:a16="http://schemas.microsoft.com/office/drawing/2014/main" val="1822928844"/>
                  </a:ext>
                </a:extLst>
              </a:tr>
              <a:tr h="226672">
                <a:tc>
                  <a:txBody>
                    <a:bodyPr/>
                    <a:lstStyle/>
                    <a:p>
                      <a:pPr algn="l" fontAlgn="b"/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TITLE-ABS-KEY ( "weak signals" )</a:t>
                      </a:r>
                      <a:endParaRPr lang="pt-BR" sz="1400" b="0" i="0" u="none" strike="noStrike">
                        <a:solidFill>
                          <a:srgbClr val="96969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900" u="none" strike="noStrike">
                          <a:effectLst/>
                        </a:rPr>
                        <a:t>7859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extLst>
                  <a:ext uri="{0D108BD9-81ED-4DB2-BD59-A6C34878D82A}">
                    <a16:rowId xmlns:a16="http://schemas.microsoft.com/office/drawing/2014/main" val="3494573345"/>
                  </a:ext>
                </a:extLst>
              </a:tr>
              <a:tr h="226672">
                <a:tc>
                  <a:txBody>
                    <a:bodyPr/>
                    <a:lstStyle/>
                    <a:p>
                      <a:pPr algn="l" fontAlgn="b"/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400" u="none" strike="noStrike">
                          <a:effectLst/>
                        </a:rPr>
                        <a:t>( TITLE-ABS-KEY ( "weak signals" ) )  AND  ( "scenario planning" ) </a:t>
                      </a:r>
                      <a:endParaRPr lang="en" sz="1400" b="0" i="0" u="none" strike="noStrike">
                        <a:solidFill>
                          <a:srgbClr val="96969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900" u="none" strike="noStrike">
                          <a:effectLst/>
                        </a:rPr>
                        <a:t>7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pt-BR" sz="900" u="none" strike="noStrike">
                          <a:effectLst/>
                        </a:rPr>
                        <a:t>298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ctr"/>
                </a:tc>
                <a:extLst>
                  <a:ext uri="{0D108BD9-81ED-4DB2-BD59-A6C34878D82A}">
                    <a16:rowId xmlns:a16="http://schemas.microsoft.com/office/drawing/2014/main" val="1504164866"/>
                  </a:ext>
                </a:extLst>
              </a:tr>
              <a:tr h="226672">
                <a:tc>
                  <a:txBody>
                    <a:bodyPr/>
                    <a:lstStyle/>
                    <a:p>
                      <a:pPr algn="l" fontAlgn="b"/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400" u="none" strike="noStrike">
                          <a:effectLst/>
                        </a:rPr>
                        <a:t>( TITLE-ABS-KEY ( "weak signals" ) )  AND  ( "big data" )</a:t>
                      </a:r>
                      <a:endParaRPr lang="en" sz="1400" b="0" i="0" u="none" strike="noStrike">
                        <a:solidFill>
                          <a:srgbClr val="96969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900" u="none" strike="noStrike">
                          <a:effectLst/>
                        </a:rPr>
                        <a:t>30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705902"/>
                  </a:ext>
                </a:extLst>
              </a:tr>
              <a:tr h="226672">
                <a:tc>
                  <a:txBody>
                    <a:bodyPr/>
                    <a:lstStyle/>
                    <a:p>
                      <a:pPr algn="l" fontAlgn="b"/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400" u="none" strike="noStrike">
                          <a:effectLst/>
                        </a:rPr>
                        <a:t>( TITLE-ABS-KEY ( "weak signals" ) )  AND  ( "horizon scanning" )</a:t>
                      </a:r>
                      <a:endParaRPr lang="en" sz="1400" b="0" i="0" u="none" strike="noStrike">
                        <a:solidFill>
                          <a:srgbClr val="96969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900" u="none" strike="noStrike">
                          <a:effectLst/>
                        </a:rPr>
                        <a:t>21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8395087"/>
                  </a:ext>
                </a:extLst>
              </a:tr>
              <a:tr h="226672">
                <a:tc>
                  <a:txBody>
                    <a:bodyPr/>
                    <a:lstStyle/>
                    <a:p>
                      <a:pPr algn="l" fontAlgn="b"/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400" u="none" strike="noStrike">
                          <a:effectLst/>
                        </a:rPr>
                        <a:t>( TITLE-ABS-KEY ( "weak signals" ) )  AND  ( corporate )</a:t>
                      </a:r>
                      <a:endParaRPr lang="en" sz="1400" b="0" i="0" u="none" strike="noStrike">
                        <a:solidFill>
                          <a:srgbClr val="96969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900" u="none" strike="noStrike">
                          <a:effectLst/>
                        </a:rPr>
                        <a:t>126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180421"/>
                  </a:ext>
                </a:extLst>
              </a:tr>
              <a:tr h="226672">
                <a:tc>
                  <a:txBody>
                    <a:bodyPr/>
                    <a:lstStyle/>
                    <a:p>
                      <a:pPr algn="l" fontAlgn="b"/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400" u="none" strike="noStrike">
                          <a:effectLst/>
                        </a:rPr>
                        <a:t>( TITLE-ABS-KEY ( "weak signals" ) )  AND  ( foresight )</a:t>
                      </a:r>
                      <a:endParaRPr lang="en" sz="1400" b="0" i="0" u="none" strike="noStrike">
                        <a:solidFill>
                          <a:srgbClr val="96969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900" u="none" strike="noStrike">
                          <a:effectLst/>
                        </a:rPr>
                        <a:t>114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3980442"/>
                  </a:ext>
                </a:extLst>
              </a:tr>
              <a:tr h="709581">
                <a:tc>
                  <a:txBody>
                    <a:bodyPr/>
                    <a:lstStyle/>
                    <a:p>
                      <a:pPr algn="l" fontAlgn="t"/>
                      <a:r>
                        <a:rPr lang="pt-BR" sz="900" u="none" strike="noStrike">
                          <a:effectLst/>
                        </a:rPr>
                        <a:t>pesquisa1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400" u="none" strike="noStrike">
                          <a:effectLst/>
                        </a:rPr>
                        <a:t>( TITLE-ABS-KEY ( "weak signals" ) )  AND  ( ( "scenario planning" )  OR  ( "big data" )  OR  ( "horizon scanning" )  OR  ( "corporate" )  OR  ( "foresight" ) ) </a:t>
                      </a:r>
                      <a:endParaRPr lang="en" sz="1400" b="0" i="0" u="none" strike="noStrike">
                        <a:solidFill>
                          <a:srgbClr val="96969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t-BR" sz="900" u="none" strike="noStrike">
                          <a:effectLst/>
                        </a:rPr>
                        <a:t>205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/>
                </a:tc>
                <a:tc>
                  <a:txBody>
                    <a:bodyPr/>
                    <a:lstStyle/>
                    <a:p>
                      <a:pPr algn="l" fontAlgn="t"/>
                      <a:endParaRPr lang="pt-BR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/>
                </a:tc>
                <a:extLst>
                  <a:ext uri="{0D108BD9-81ED-4DB2-BD59-A6C34878D82A}">
                    <a16:rowId xmlns:a16="http://schemas.microsoft.com/office/drawing/2014/main" val="2134266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8896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E114A1-6C09-AE43-9FEC-BB90D10D7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Análise </a:t>
            </a:r>
            <a:r>
              <a:rPr lang="pt-BR" dirty="0" err="1"/>
              <a:t>bibliométrica</a:t>
            </a:r>
            <a:r>
              <a:rPr lang="pt-BR" dirty="0"/>
              <a:t> - Avaliação</a:t>
            </a:r>
          </a:p>
        </p:txBody>
      </p:sp>
      <p:graphicFrame>
        <p:nvGraphicFramePr>
          <p:cNvPr id="5" name="Espaço Reservado para Conteúdo 4">
            <a:extLst>
              <a:ext uri="{FF2B5EF4-FFF2-40B4-BE49-F238E27FC236}">
                <a16:creationId xmlns:a16="http://schemas.microsoft.com/office/drawing/2014/main" id="{65B1BE26-C4D9-DB45-A424-D94662672D2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2984488"/>
          <a:ext cx="10515600" cy="203361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2757">
                  <a:extLst>
                    <a:ext uri="{9D8B030D-6E8A-4147-A177-3AD203B41FA5}">
                      <a16:colId xmlns:a16="http://schemas.microsoft.com/office/drawing/2014/main" val="1928033448"/>
                    </a:ext>
                  </a:extLst>
                </a:gridCol>
                <a:gridCol w="5890706">
                  <a:extLst>
                    <a:ext uri="{9D8B030D-6E8A-4147-A177-3AD203B41FA5}">
                      <a16:colId xmlns:a16="http://schemas.microsoft.com/office/drawing/2014/main" val="535438376"/>
                    </a:ext>
                  </a:extLst>
                </a:gridCol>
                <a:gridCol w="760965">
                  <a:extLst>
                    <a:ext uri="{9D8B030D-6E8A-4147-A177-3AD203B41FA5}">
                      <a16:colId xmlns:a16="http://schemas.microsoft.com/office/drawing/2014/main" val="530778417"/>
                    </a:ext>
                  </a:extLst>
                </a:gridCol>
                <a:gridCol w="3221172">
                  <a:extLst>
                    <a:ext uri="{9D8B030D-6E8A-4147-A177-3AD203B41FA5}">
                      <a16:colId xmlns:a16="http://schemas.microsoft.com/office/drawing/2014/main" val="3914424292"/>
                    </a:ext>
                  </a:extLst>
                </a:gridCol>
              </a:tblGrid>
              <a:tr h="858889">
                <a:tc>
                  <a:txBody>
                    <a:bodyPr/>
                    <a:lstStyle/>
                    <a:p>
                      <a:pPr algn="l" fontAlgn="b"/>
                      <a:r>
                        <a:rPr lang="pt-BR" sz="900" u="none" strike="noStrike">
                          <a:effectLst/>
                        </a:rPr>
                        <a:t>pesquisa2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400" u="none" strike="noStrike">
                          <a:effectLst/>
                        </a:rPr>
                        <a:t>( TITLE-ABS-KEY ( "weak signals" ) )  AND  ( ( "scenario" )  OR  ( "planning" )  OR  ( "big" ) OR  ( "data" )  OR  ( "scanning" )  OR  ( "scanning" )  OR  ( "corporate" )  OR  ( "foresight" ) ) </a:t>
                      </a:r>
                      <a:endParaRPr lang="en" sz="1400" b="0" i="0" u="none" strike="noStrike">
                        <a:solidFill>
                          <a:srgbClr val="96969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900" u="none" strike="noStrike">
                          <a:effectLst/>
                        </a:rPr>
                        <a:t>3407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extLst>
                  <a:ext uri="{0D108BD9-81ED-4DB2-BD59-A6C34878D82A}">
                    <a16:rowId xmlns:a16="http://schemas.microsoft.com/office/drawing/2014/main" val="3459223236"/>
                  </a:ext>
                </a:extLst>
              </a:tr>
              <a:tr h="1172780">
                <a:tc>
                  <a:txBody>
                    <a:bodyPr/>
                    <a:lstStyle/>
                    <a:p>
                      <a:pPr algn="l" fontAlgn="t"/>
                      <a:r>
                        <a:rPr lang="pt-BR" sz="900" u="none" strike="noStrike">
                          <a:effectLst/>
                        </a:rPr>
                        <a:t>pesquisa3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1400" u="none" strike="noStrike">
                          <a:effectLst/>
                        </a:rPr>
                        <a:t>( TITLE-ABS-KEY ( "weak signals" ) )  AND  ( ( "big data" )  OR  ( "corporate" )  OR  ( "foresight" ) ) </a:t>
                      </a:r>
                      <a:endParaRPr lang="en" sz="1400" b="0" i="0" u="none" strike="noStrike">
                        <a:solidFill>
                          <a:srgbClr val="96969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91" marR="7391" marT="7391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t-BR" sz="900" u="none" strike="noStrike">
                          <a:effectLst/>
                        </a:rPr>
                        <a:t>201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pt-BR" sz="900" u="none" strike="noStrike" dirty="0">
                          <a:effectLst/>
                        </a:rPr>
                        <a:t>Feita após avaliar os resultados da pesquisa1 onde, depois de avaliar a network do </a:t>
                      </a:r>
                      <a:r>
                        <a:rPr lang="pt-BR" sz="900" u="none" strike="noStrike" dirty="0" err="1">
                          <a:effectLst/>
                        </a:rPr>
                        <a:t>vosviewer</a:t>
                      </a:r>
                      <a:r>
                        <a:rPr lang="pt-BR" sz="900" u="none" strike="noStrike" dirty="0">
                          <a:effectLst/>
                        </a:rPr>
                        <a:t>, a área de interesse gira em torno de "big data", "</a:t>
                      </a:r>
                      <a:r>
                        <a:rPr lang="pt-BR" sz="900" u="none" strike="noStrike" dirty="0" err="1">
                          <a:effectLst/>
                        </a:rPr>
                        <a:t>corporate</a:t>
                      </a:r>
                      <a:r>
                        <a:rPr lang="pt-BR" sz="900" u="none" strike="noStrike" dirty="0">
                          <a:effectLst/>
                        </a:rPr>
                        <a:t>" e "</a:t>
                      </a:r>
                      <a:r>
                        <a:rPr lang="pt-BR" sz="900" u="none" strike="noStrike" dirty="0" err="1">
                          <a:effectLst/>
                        </a:rPr>
                        <a:t>foresight</a:t>
                      </a:r>
                      <a:r>
                        <a:rPr lang="pt-BR" sz="900" u="none" strike="noStrike" dirty="0">
                          <a:effectLst/>
                        </a:rPr>
                        <a:t>". Após refazer a pesquisa no </a:t>
                      </a:r>
                      <a:r>
                        <a:rPr lang="pt-BR" sz="900" u="none" strike="noStrike" dirty="0" err="1">
                          <a:effectLst/>
                        </a:rPr>
                        <a:t>scopus</a:t>
                      </a:r>
                      <a:r>
                        <a:rPr lang="pt-BR" sz="900" u="none" strike="noStrike" dirty="0">
                          <a:effectLst/>
                        </a:rPr>
                        <a:t> com essas palavras chave, além de "</a:t>
                      </a:r>
                      <a:r>
                        <a:rPr lang="pt-BR" sz="900" u="none" strike="noStrike" dirty="0" err="1">
                          <a:effectLst/>
                        </a:rPr>
                        <a:t>weak</a:t>
                      </a:r>
                      <a:r>
                        <a:rPr lang="pt-BR" sz="900" u="none" strike="noStrike" dirty="0">
                          <a:effectLst/>
                        </a:rPr>
                        <a:t> </a:t>
                      </a:r>
                      <a:r>
                        <a:rPr lang="pt-BR" sz="900" u="none" strike="noStrike" dirty="0" err="1">
                          <a:effectLst/>
                        </a:rPr>
                        <a:t>signals</a:t>
                      </a:r>
                      <a:r>
                        <a:rPr lang="pt-BR" sz="900" u="none" strike="noStrike" dirty="0">
                          <a:effectLst/>
                        </a:rPr>
                        <a:t>", verifica-se que grande parte dos resultados encontrados anteriormente (pesquisa1) giram em torno dessas palavras-chave.</a:t>
                      </a:r>
                      <a:endParaRPr lang="pt-BR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/>
                </a:tc>
                <a:extLst>
                  <a:ext uri="{0D108BD9-81ED-4DB2-BD59-A6C34878D82A}">
                    <a16:rowId xmlns:a16="http://schemas.microsoft.com/office/drawing/2014/main" val="208639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925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E114A1-6C09-AE43-9FEC-BB90D10D7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Análise </a:t>
            </a:r>
            <a:r>
              <a:rPr lang="pt-BR" dirty="0" err="1"/>
              <a:t>bibliométrica</a:t>
            </a:r>
            <a:r>
              <a:rPr lang="pt-BR" dirty="0"/>
              <a:t> - Avaliação</a:t>
            </a:r>
          </a:p>
        </p:txBody>
      </p:sp>
      <p:graphicFrame>
        <p:nvGraphicFramePr>
          <p:cNvPr id="6" name="Espaço Reservado para Conteúdo 5">
            <a:extLst>
              <a:ext uri="{FF2B5EF4-FFF2-40B4-BE49-F238E27FC236}">
                <a16:creationId xmlns:a16="http://schemas.microsoft.com/office/drawing/2014/main" id="{6F44CA23-C140-4A45-B26F-FD065A04377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2582131"/>
          <a:ext cx="10515600" cy="283832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2757">
                  <a:extLst>
                    <a:ext uri="{9D8B030D-6E8A-4147-A177-3AD203B41FA5}">
                      <a16:colId xmlns:a16="http://schemas.microsoft.com/office/drawing/2014/main" val="734547449"/>
                    </a:ext>
                  </a:extLst>
                </a:gridCol>
                <a:gridCol w="5890706">
                  <a:extLst>
                    <a:ext uri="{9D8B030D-6E8A-4147-A177-3AD203B41FA5}">
                      <a16:colId xmlns:a16="http://schemas.microsoft.com/office/drawing/2014/main" val="1160934038"/>
                    </a:ext>
                  </a:extLst>
                </a:gridCol>
                <a:gridCol w="760965">
                  <a:extLst>
                    <a:ext uri="{9D8B030D-6E8A-4147-A177-3AD203B41FA5}">
                      <a16:colId xmlns:a16="http://schemas.microsoft.com/office/drawing/2014/main" val="888967867"/>
                    </a:ext>
                  </a:extLst>
                </a:gridCol>
                <a:gridCol w="3221172">
                  <a:extLst>
                    <a:ext uri="{9D8B030D-6E8A-4147-A177-3AD203B41FA5}">
                      <a16:colId xmlns:a16="http://schemas.microsoft.com/office/drawing/2014/main" val="869080454"/>
                    </a:ext>
                  </a:extLst>
                </a:gridCol>
              </a:tblGrid>
              <a:tr h="1419163">
                <a:tc>
                  <a:txBody>
                    <a:bodyPr/>
                    <a:lstStyle/>
                    <a:p>
                      <a:pPr algn="l" fontAlgn="b"/>
                      <a:r>
                        <a:rPr lang="pt-BR" sz="900" u="none" strike="noStrike">
                          <a:effectLst/>
                        </a:rPr>
                        <a:t>pesquisa4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400" u="none" strike="noStrike">
                          <a:effectLst/>
                        </a:rPr>
                        <a:t>( TITLE-ABS-KEY ( "weak signals" ) )  AND  ( ( "big data" )  OR  ( "corporate" )  OR  ( "foresight" ) )  AND  ( LIMIT-TO ( SUBJAREA ,  "BUSI" )  OR  LIMIT-TO ( SUBJAREA ,  "SOCI" )  OR  LIMIT-TO ( SUBJAREA ,  "COMP" )  OR  LIMIT-TO ( SUBJAREA ,  "ECON" )  OR  LIMIT-TO ( SUBJAREA ,  "DECI" ) )</a:t>
                      </a:r>
                      <a:endParaRPr lang="en" sz="1400" b="0" i="0" u="none" strike="noStrike">
                        <a:solidFill>
                          <a:srgbClr val="96969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900" u="none" strike="noStrike">
                          <a:effectLst/>
                        </a:rPr>
                        <a:t>178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900" u="none" strike="noStrike">
                          <a:effectLst/>
                        </a:rPr>
                        <a:t>Feita após avaliar os resultados da pesquisa3 e focar nas áreas corretas (BUSINESS, SOCIAL SCIENCES, COMPUTER SCIENCE, ECONOMETRICS e DECISION SCIENCES.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extLst>
                  <a:ext uri="{0D108BD9-81ED-4DB2-BD59-A6C34878D82A}">
                    <a16:rowId xmlns:a16="http://schemas.microsoft.com/office/drawing/2014/main" val="5423055"/>
                  </a:ext>
                </a:extLst>
              </a:tr>
              <a:tr h="1419163">
                <a:tc>
                  <a:txBody>
                    <a:bodyPr/>
                    <a:lstStyle/>
                    <a:p>
                      <a:pPr algn="l" fontAlgn="b"/>
                      <a:r>
                        <a:rPr lang="pt-BR" sz="900" u="none" strike="noStrike">
                          <a:effectLst/>
                        </a:rPr>
                        <a:t>pesquisa5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400" u="none" strike="noStrike">
                          <a:effectLst/>
                        </a:rPr>
                        <a:t>( TITLE-ABS-KEY ( "weak signals" ) )  AND  ( ( "big data" )  OR  ( "corporate" )  OR  ( "foresight" ) OR  ( "wild cards" ) )  AND  ( LIMIT-TO ( SUBJAREA ,  "BUSI" )  OR  LIMIT-TO ( SUBJAREA ,  "SOCI" )  OR  LIMIT-TO ( SUBJAREA ,  "COMP" )  OR  LIMIT-TO ( SUBJAREA ,  "ECON" )  OR  LIMIT-TO ( SUBJAREA ,  "DECI" ) )</a:t>
                      </a:r>
                      <a:endParaRPr lang="en" sz="1400" b="0" i="0" u="none" strike="noStrike">
                        <a:solidFill>
                          <a:srgbClr val="96969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900" u="none" strike="noStrike">
                          <a:effectLst/>
                        </a:rPr>
                        <a:t>185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900" u="none" strike="noStrike" dirty="0">
                          <a:effectLst/>
                        </a:rPr>
                        <a:t>Feita após encontrar alguns artigos interessantes sobre o assunto e ver que ele está diretamente relacionado com o trabalho.</a:t>
                      </a:r>
                      <a:endParaRPr lang="pt-BR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extLst>
                  <a:ext uri="{0D108BD9-81ED-4DB2-BD59-A6C34878D82A}">
                    <a16:rowId xmlns:a16="http://schemas.microsoft.com/office/drawing/2014/main" val="13415779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911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Conteúdo 5" descr="Uma imagem contendo interior, sentado&#10;&#10;Descrição gerada automaticamente">
            <a:extLst>
              <a:ext uri="{FF2B5EF4-FFF2-40B4-BE49-F238E27FC236}">
                <a16:creationId xmlns:a16="http://schemas.microsoft.com/office/drawing/2014/main" id="{B7C0CD73-B1FF-834D-AFF7-EC7E8FE807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188968"/>
            <a:ext cx="12192000" cy="9235936"/>
          </a:xfr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22397084-C977-FE49-92A1-649B4FABE281}"/>
              </a:ext>
            </a:extLst>
          </p:cNvPr>
          <p:cNvSpPr/>
          <p:nvPr/>
        </p:nvSpPr>
        <p:spPr>
          <a:xfrm>
            <a:off x="9010918" y="0"/>
            <a:ext cx="3181082" cy="12878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Pesquisa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185 resultados;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Palavras-chave.</a:t>
            </a:r>
          </a:p>
        </p:txBody>
      </p:sp>
    </p:spTree>
    <p:extLst>
      <p:ext uri="{BB962C8B-B14F-4D97-AF65-F5344CB8AC3E}">
        <p14:creationId xmlns:p14="http://schemas.microsoft.com/office/powerpoint/2010/main" val="1458229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768491EC-1E47-7E4D-BA45-8602617EAB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188968"/>
            <a:ext cx="12192000" cy="9235936"/>
          </a:xfr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22397084-C977-FE49-92A1-649B4FABE281}"/>
              </a:ext>
            </a:extLst>
          </p:cNvPr>
          <p:cNvSpPr/>
          <p:nvPr/>
        </p:nvSpPr>
        <p:spPr>
          <a:xfrm>
            <a:off x="9010918" y="0"/>
            <a:ext cx="3181082" cy="12878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Pesquisa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185 resultados;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Autores.</a:t>
            </a:r>
          </a:p>
        </p:txBody>
      </p:sp>
    </p:spTree>
    <p:extLst>
      <p:ext uri="{BB962C8B-B14F-4D97-AF65-F5344CB8AC3E}">
        <p14:creationId xmlns:p14="http://schemas.microsoft.com/office/powerpoint/2010/main" val="8667166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1036</TotalTime>
  <Words>276</Words>
  <Application>Microsoft Macintosh PowerPoint</Application>
  <PresentationFormat>Widescreen</PresentationFormat>
  <Paragraphs>64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Tema do Office</vt:lpstr>
      <vt:lpstr>Sinais Fracos</vt:lpstr>
      <vt:lpstr>Apresentação do PowerPoint</vt:lpstr>
      <vt:lpstr>Apresentação do PowerPoint</vt:lpstr>
      <vt:lpstr>Apresentação do PowerPoint</vt:lpstr>
      <vt:lpstr>Análise bibliométrica - Avaliação</vt:lpstr>
      <vt:lpstr>Análise bibliométrica - Avaliação</vt:lpstr>
      <vt:lpstr>Análise bibliométrica - Avaliação</vt:lpstr>
      <vt:lpstr>Apresentação do PowerPoint</vt:lpstr>
      <vt:lpstr>Apresentação do PowerPoint</vt:lpstr>
      <vt:lpstr>Apresentação do PowerPoint</vt:lpstr>
      <vt:lpstr>Situação atual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Sinais Fracos</dc:title>
  <dc:creator>Rodrigo Santos</dc:creator>
  <cp:lastModifiedBy>Rodrigo Santos</cp:lastModifiedBy>
  <cp:revision>10</cp:revision>
  <dcterms:created xsi:type="dcterms:W3CDTF">2019-05-14T20:45:35Z</dcterms:created>
  <dcterms:modified xsi:type="dcterms:W3CDTF">2019-05-17T15:38:49Z</dcterms:modified>
</cp:coreProperties>
</file>